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46" r:id="rId3"/>
    <p:sldId id="485" r:id="rId4"/>
    <p:sldId id="486" r:id="rId5"/>
    <p:sldId id="260" r:id="rId6"/>
    <p:sldId id="268" r:id="rId7"/>
    <p:sldId id="257" r:id="rId8"/>
    <p:sldId id="269" r:id="rId9"/>
    <p:sldId id="270" r:id="rId10"/>
    <p:sldId id="258" r:id="rId11"/>
    <p:sldId id="259" r:id="rId12"/>
    <p:sldId id="261" r:id="rId13"/>
    <p:sldId id="262" r:id="rId14"/>
    <p:sldId id="264" r:id="rId15"/>
    <p:sldId id="265" r:id="rId16"/>
    <p:sldId id="266" r:id="rId17"/>
    <p:sldId id="267" r:id="rId18"/>
    <p:sldId id="271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59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1966C-A919-D64C-9B5A-784362029A95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D05C7-1E9D-264A-A1FF-FD145765C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7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6112-FA6C-284E-EBC3-4689905A2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34A6B-3AF7-989A-816B-8D0AAAE85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B63E-8471-132E-2FF2-185219CE6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5E598-AD85-36F4-3D05-96CB9D46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5729B-94E2-9589-B217-DB6D63FC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0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74D0-2CEA-9883-F588-A505E6D1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94134-2E44-73D2-CEE1-4A65CA92A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C105F-5216-ADD8-9EFB-FF93D48C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0845E-D750-6CD8-4F93-A22DAB77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E1ACB-B658-E97C-2C58-67438C06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10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15C32-76A3-055F-3B48-A7B08AEBBD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B07E8-AE7C-C3EB-AAD6-FA6E3D5DC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22D62-9228-40C4-CCD8-DBC38A95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3CCA4-CCCF-C9F6-6584-67EDE175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F75E0-6B60-970B-08BF-1B37CF3A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3A04-C387-608C-62FD-240115AC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6A556-C24A-D061-A9BF-4D103B2EE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6858A-9AEF-DE80-9B63-8EE60D47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0FA-CCDD-947F-36AD-AF782011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BE74A-3561-D19B-C683-AFDBB01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1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6546-54FA-84F8-4E19-F28247B6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66D5D-CD64-4ED8-72D2-D43099DFF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CFABC-7CD7-ADC1-6690-ABCC5AF3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743E4-BFF6-FFB0-5461-75A59994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A67A8-38F3-762E-6172-A50A1CA7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9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7E0C-C877-F462-F932-97BDCC2C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DE2D7-772A-FFD6-EDC6-3B3F02117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FB54-09FD-A510-F6C3-A0BDA4380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A2FF0-679A-613D-F111-653A2303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4F378-9B68-768E-F9A1-997EA89B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BAAE7-AC38-DCD2-882D-EB532ED3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606D-CCDE-2AAE-95C3-798F2B72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1CEF3-5741-A984-7465-A69083652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286EC-560A-891E-8E77-1EF024BA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44E41-6F10-16D9-33FA-BE1F632EE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FA9D2-B1A7-9E7C-06B1-A8477A377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EBFAB-3292-32CB-233A-3F85C603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5DCA9-8307-36F6-F3CB-412AC4D39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EFF45-1AE0-8ACC-4755-DEE9416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0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181E-79B8-B07E-1963-929EADAE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BF59C-D261-4A01-7070-6225481C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59537-F45C-26F2-E623-E0D586D6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DBF8E-B398-2A2E-7836-1FB559F3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6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9AD11-7D45-A3EB-72D9-A41F6873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2A254-08C1-8846-E47C-DB909F2D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A9F16-0C53-BA47-0FB4-86EB0438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0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9D8D-B7F1-5751-9336-DF3B3199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58310-485A-D028-9014-6B284BC0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7B5C1-89B7-E124-FE11-A4A4B3542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E549D-2B82-0145-582F-2C986919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15440-3271-4D51-D198-260AA1F4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4CFC-8DC4-940D-F624-0256FE9F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1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52FC-8337-3AB7-7CCA-A9DB5044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A625B8-1233-5A4E-B6E3-9B4B7E9FD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2560B-EA61-DA6F-C71C-DF8E9C97B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0A9C2-1855-8F3C-8982-0E198E35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AC1D7-DD05-4003-9B4F-41278968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1F75F-30FB-B77E-0137-370CB938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4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95800-B2C1-389D-0FAD-585B4CCB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5BC59-C31F-6364-06F3-455A4FB63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ED2EF-B7F9-DED7-5C43-91708BBFA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4D60C1-25FE-DF43-A32C-A7B83477FE8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CE74-C3D8-7FC7-38DA-60F6C41F1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B9AB0-B513-D0AC-134D-60BB202EE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9BDC5B-EC47-D246-99E7-82087047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9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Introductory Meeting: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25,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12C01C-3195-A887-388A-FD0544FC3345}"/>
              </a:ext>
            </a:extLst>
          </p:cNvPr>
          <p:cNvSpPr txBox="1"/>
          <p:nvPr/>
        </p:nvSpPr>
        <p:spPr>
          <a:xfrm>
            <a:off x="276447" y="74428"/>
            <a:ext cx="113378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Modules Prepared for Training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1: Loading of slides and masks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 Data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3: Image Pre-processing using normalization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 PyTorch dataset class and data loaders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5: Image (Tile) Data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6: Loss function and metrics for semantic segmentation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7: Unsupervised image segmentation using k-means clustering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9BE1B-5EE4-FAE8-1677-BA3BEC601949}"/>
              </a:ext>
            </a:extLst>
          </p:cNvPr>
          <p:cNvSpPr txBox="1"/>
          <p:nvPr/>
        </p:nvSpPr>
        <p:spPr>
          <a:xfrm>
            <a:off x="129238" y="3323350"/>
            <a:ext cx="11632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Upcoming Planned Modules…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Pixel-wise SoftMax classifier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models for Semantic segmentation: U-Net (CNN-based), ViT,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 using additional unsupervised clustering techniques (DBSCAN, Mean-shift, OPTICS)</a:t>
            </a:r>
          </a:p>
        </p:txBody>
      </p:sp>
    </p:spTree>
    <p:extLst>
      <p:ext uri="{BB962C8B-B14F-4D97-AF65-F5344CB8AC3E}">
        <p14:creationId xmlns:p14="http://schemas.microsoft.com/office/powerpoint/2010/main" val="214170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A7A39-4795-6C66-967D-38939154B64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 PyTorch Dataset Class and Data Loaders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4E817-C2DC-4B24-20F9-A6E343A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533006"/>
            <a:ext cx="5195944" cy="119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0EA7-054E-D186-1919-F726A598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1873165"/>
            <a:ext cx="3528234" cy="219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2238C-A266-EDBE-DDF3-7FB8B7E9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4740408"/>
            <a:ext cx="4152422" cy="119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9944-2D05-34DC-021F-0A845298E7A4}"/>
              </a:ext>
            </a:extLst>
          </p:cNvPr>
          <p:cNvSpPr txBox="1"/>
          <p:nvPr/>
        </p:nvSpPr>
        <p:spPr>
          <a:xfrm>
            <a:off x="924853" y="5942252"/>
            <a:ext cx="26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processing of PANDA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BC1D-ACCF-5FAE-A3AA-CF80A2FEFE8C}"/>
              </a:ext>
            </a:extLst>
          </p:cNvPr>
          <p:cNvSpPr txBox="1"/>
          <p:nvPr/>
        </p:nvSpPr>
        <p:spPr>
          <a:xfrm>
            <a:off x="1027844" y="4111012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Custom dataset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6F3A1-14E2-8088-054C-72621EA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76" y="641424"/>
            <a:ext cx="3753898" cy="1088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09A8-CA60-1D43-448C-28E3A07C753C}"/>
              </a:ext>
            </a:extLst>
          </p:cNvPr>
          <p:cNvSpPr txBox="1"/>
          <p:nvPr/>
        </p:nvSpPr>
        <p:spPr>
          <a:xfrm>
            <a:off x="5368006" y="166522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 class iterates over image tiles, tuple contains image file and tile coordinates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BB4F-06B6-3250-5314-D437F11B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84" y="728403"/>
            <a:ext cx="2100326" cy="246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A23B8-5414-0C6F-33F0-57F2708F5D12}"/>
              </a:ext>
            </a:extLst>
          </p:cNvPr>
          <p:cNvSpPr txBox="1"/>
          <p:nvPr/>
        </p:nvSpPr>
        <p:spPr>
          <a:xfrm>
            <a:off x="10282369" y="3192685"/>
            <a:ext cx="1280748" cy="34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Example tile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4DC42-A8EE-6117-7123-1E0A9158F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82" y="5432898"/>
            <a:ext cx="3177027" cy="46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E2D4A-10C6-01F3-054F-89C23297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109" y="2413716"/>
            <a:ext cx="3906496" cy="2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533A-876A-46CA-DADC-578A5DD6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40996"/>
            <a:ext cx="5471160" cy="986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62BD7-5EE7-830F-EDA9-A2CB5E29AE1D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6: Loss Function and Metrics for 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1D1C-886E-A3B3-2B54-B0774F60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9" y="6290848"/>
            <a:ext cx="3422746" cy="3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0E64C-9386-67A7-A043-BEE15094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0" y="5469968"/>
            <a:ext cx="3238225" cy="71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B573C-3883-7A5F-364A-C9B82B97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9" y="1862874"/>
            <a:ext cx="30988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95539-D8AD-3886-682E-BF9DF18E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60" y="2542102"/>
            <a:ext cx="1524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7CC17-0BB9-457A-F6EE-95EA7C03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6" y="3027988"/>
            <a:ext cx="32766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3A07-8DD6-747F-F711-9088E21B9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960" y="3719328"/>
            <a:ext cx="15494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61860-3D6C-8D0A-1665-7A293927C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9" y="4180402"/>
            <a:ext cx="3182671" cy="670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8598F-3B4D-A58B-8484-A821C0920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" y="4888834"/>
            <a:ext cx="15113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C2033-E2F0-89FE-D835-52A325A44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631" y="5162739"/>
            <a:ext cx="2073233" cy="836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73287-6351-2FBC-787C-B7030C689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1134460"/>
            <a:ext cx="1803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A094C-DFB7-7D11-2250-681D30B68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898" y="1116464"/>
            <a:ext cx="1803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A478-D5DE-3A59-B676-4274E7139716}"/>
              </a:ext>
            </a:extLst>
          </p:cNvPr>
          <p:cNvSpPr txBox="1"/>
          <p:nvPr/>
        </p:nvSpPr>
        <p:spPr>
          <a:xfrm>
            <a:off x="6514374" y="1734875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0D298-7A13-B99F-BD8D-505CB62626A4}"/>
              </a:ext>
            </a:extLst>
          </p:cNvPr>
          <p:cNvSpPr txBox="1"/>
          <p:nvPr/>
        </p:nvSpPr>
        <p:spPr>
          <a:xfrm>
            <a:off x="9959373" y="1694344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F48F-6C32-CBE9-C417-4C5CA5FDC3F3}"/>
              </a:ext>
            </a:extLst>
          </p:cNvPr>
          <p:cNvCxnSpPr/>
          <p:nvPr/>
        </p:nvCxnSpPr>
        <p:spPr>
          <a:xfrm>
            <a:off x="8573845" y="1430767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B744D-ED0D-47AB-7A12-9D29993F156B}"/>
              </a:ext>
            </a:extLst>
          </p:cNvPr>
          <p:cNvSpPr txBox="1"/>
          <p:nvPr/>
        </p:nvSpPr>
        <p:spPr>
          <a:xfrm>
            <a:off x="8633553" y="1496879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52E484-830B-058A-3708-8BFA7EC00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2542102"/>
            <a:ext cx="1803400" cy="66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D81A0-FC05-1BF4-522A-188E213A60F8}"/>
              </a:ext>
            </a:extLst>
          </p:cNvPr>
          <p:cNvSpPr txBox="1"/>
          <p:nvPr/>
        </p:nvSpPr>
        <p:spPr>
          <a:xfrm>
            <a:off x="6514374" y="3142517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9C2057-BEB2-BD50-85B0-498B2A0F2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094" y="2556651"/>
            <a:ext cx="2055295" cy="5614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B226-36BC-88ED-2252-3513AC66BE0F}"/>
              </a:ext>
            </a:extLst>
          </p:cNvPr>
          <p:cNvSpPr txBox="1"/>
          <p:nvPr/>
        </p:nvSpPr>
        <p:spPr>
          <a:xfrm>
            <a:off x="9885135" y="3091940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03449-2ABE-EE1A-0081-7A525D4C69EA}"/>
              </a:ext>
            </a:extLst>
          </p:cNvPr>
          <p:cNvCxnSpPr/>
          <p:nvPr/>
        </p:nvCxnSpPr>
        <p:spPr>
          <a:xfrm>
            <a:off x="8506537" y="2777210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1FB53A-FBDC-F07F-0093-7585B8A9E29B}"/>
              </a:ext>
            </a:extLst>
          </p:cNvPr>
          <p:cNvSpPr txBox="1"/>
          <p:nvPr/>
        </p:nvSpPr>
        <p:spPr>
          <a:xfrm>
            <a:off x="8468734" y="2822635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IOU=0.33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71721-D5C9-30C1-5742-9FB008794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682" y="3787308"/>
            <a:ext cx="18034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796493-EEA5-B4B2-C0CC-D60E04D5AA2C}"/>
              </a:ext>
            </a:extLst>
          </p:cNvPr>
          <p:cNvSpPr txBox="1"/>
          <p:nvPr/>
        </p:nvSpPr>
        <p:spPr>
          <a:xfrm>
            <a:off x="6498030" y="4387723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EE7146-2FF2-33E0-A7E8-C25B6614A9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85" y="3829620"/>
            <a:ext cx="2292949" cy="6349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7D1E2-1CD4-B625-D463-18288BA22550}"/>
              </a:ext>
            </a:extLst>
          </p:cNvPr>
          <p:cNvCxnSpPr/>
          <p:nvPr/>
        </p:nvCxnSpPr>
        <p:spPr>
          <a:xfrm>
            <a:off x="8506537" y="4014995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9E1CBC-12AE-FE23-E05E-B1F022EB9D75}"/>
              </a:ext>
            </a:extLst>
          </p:cNvPr>
          <p:cNvSpPr txBox="1"/>
          <p:nvPr/>
        </p:nvSpPr>
        <p:spPr>
          <a:xfrm>
            <a:off x="8468734" y="4060420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B9C00-9206-E83B-493F-E0D50550D4C5}"/>
              </a:ext>
            </a:extLst>
          </p:cNvPr>
          <p:cNvSpPr txBox="1"/>
          <p:nvPr/>
        </p:nvSpPr>
        <p:spPr>
          <a:xfrm>
            <a:off x="7143856" y="603690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Intersection over Union between ground truth and predicted mask pairs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A7997-44CA-5359-2891-D1622A2732E9}"/>
              </a:ext>
            </a:extLst>
          </p:cNvPr>
          <p:cNvSpPr txBox="1"/>
          <p:nvPr/>
        </p:nvSpPr>
        <p:spPr>
          <a:xfrm>
            <a:off x="9959372" y="4407889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1581330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8FB5A-7225-24B6-F3B3-A42A2124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23737"/>
            <a:ext cx="6267226" cy="1002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6C9A4-1B4C-9EAC-AC8E-36DFDE64752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7: Unsupervised Image Segmentation Using K-means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D48F4-DD8F-2E7D-A9AD-3D404E0A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" y="1913512"/>
            <a:ext cx="5607178" cy="199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6D7E9-A23F-A93F-0CC7-1E8DF5F12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0418"/>
            <a:ext cx="5764889" cy="2053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D0EBA-DC4A-EB5F-28FB-9BC20C3D8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16" y="4191127"/>
            <a:ext cx="5607178" cy="2001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D5A42-1770-28F6-7D1E-AC0924155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70686"/>
            <a:ext cx="5764889" cy="20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28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37B91D-4E88-B3A4-C8C0-04167C630266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Repository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3B8B8-3F40-3C21-A7DC-D91C3EA6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05" y="1033610"/>
            <a:ext cx="3889049" cy="5098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E2F2D-149E-7691-5F17-BC648E29D164}"/>
              </a:ext>
            </a:extLst>
          </p:cNvPr>
          <p:cNvSpPr txBox="1"/>
          <p:nvPr/>
        </p:nvSpPr>
        <p:spPr>
          <a:xfrm>
            <a:off x="5853344" y="2251242"/>
            <a:ext cx="1970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Modules 1-7</a:t>
            </a:r>
          </a:p>
          <a:p>
            <a:endParaRPr lang="en-US" sz="1600" i="1" dirty="0"/>
          </a:p>
          <a:p>
            <a:r>
              <a:rPr lang="en-US" sz="1600" b="1" i="1" dirty="0"/>
              <a:t>Utility files  and helper functions:</a:t>
            </a:r>
          </a:p>
          <a:p>
            <a:endParaRPr lang="en-US" sz="1600" i="1" dirty="0"/>
          </a:p>
          <a:p>
            <a:r>
              <a:rPr lang="en-US" sz="1600" i="1" dirty="0"/>
              <a:t>Dataclass.py</a:t>
            </a:r>
          </a:p>
          <a:p>
            <a:r>
              <a:rPr lang="en-US" sz="1600" i="1" dirty="0"/>
              <a:t>Normalizers.py</a:t>
            </a:r>
          </a:p>
          <a:p>
            <a:r>
              <a:rPr lang="en-US" sz="1600" i="1" dirty="0"/>
              <a:t>Panda_utils.py</a:t>
            </a:r>
          </a:p>
        </p:txBody>
      </p:sp>
    </p:spTree>
    <p:extLst>
      <p:ext uri="{BB962C8B-B14F-4D97-AF65-F5344CB8AC3E}">
        <p14:creationId xmlns:p14="http://schemas.microsoft.com/office/powerpoint/2010/main" val="1099016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E1211-3EE4-BFB6-52BB-7D44B40B2247}"/>
              </a:ext>
            </a:extLst>
          </p:cNvPr>
          <p:cNvSpPr txBox="1"/>
          <p:nvPr/>
        </p:nvSpPr>
        <p:spPr>
          <a:xfrm>
            <a:off x="276447" y="74428"/>
            <a:ext cx="11337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You: Comments or Questions?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other concepts or topics you would like to see covered in the modules?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Preferred format for modules, etc.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B13B6-A27F-6FC3-CE31-54959D40606A}"/>
              </a:ext>
            </a:extLst>
          </p:cNvPr>
          <p:cNvSpPr txBox="1"/>
          <p:nvPr/>
        </p:nvSpPr>
        <p:spPr>
          <a:xfrm>
            <a:off x="276447" y="1872748"/>
            <a:ext cx="1133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Administrative: Weekly Meeting Scheduling for Discussing Modules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Tuesday (2-3 pm), 8 of 10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3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3E103A-A1EB-8142-822E-3F8A9AE3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777" y="370543"/>
            <a:ext cx="5783729" cy="54983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B482B2-037F-FD4C-8898-D57ED943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9"/>
            <a:fld id="{5339919A-1AF4-8143-B305-C972D12AEE0C}" type="slidenum">
              <a:rPr lang="en-US" sz="1067">
                <a:solidFill>
                  <a:srgbClr val="76777B"/>
                </a:solidFill>
                <a:latin typeface="Arial" panose="020B0604020202020204"/>
              </a:rPr>
              <a:pPr defTabSz="609579"/>
              <a:t>2</a:t>
            </a:fld>
            <a:endParaRPr lang="en-US" sz="1067">
              <a:solidFill>
                <a:srgbClr val="76777B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87265-1778-BFC8-D467-9FFD802FAD3A}"/>
              </a:ext>
            </a:extLst>
          </p:cNvPr>
          <p:cNvSpPr txBox="1"/>
          <p:nvPr/>
        </p:nvSpPr>
        <p:spPr>
          <a:xfrm>
            <a:off x="283249" y="3226448"/>
            <a:ext cx="548177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1867" dirty="0"/>
              <a:t>Diagnosis is made using </a:t>
            </a:r>
            <a:r>
              <a:rPr lang="en-US" sz="1867" b="1" dirty="0">
                <a:solidFill>
                  <a:srgbClr val="002060"/>
                </a:solidFill>
              </a:rPr>
              <a:t>biopsy samples </a:t>
            </a:r>
            <a:r>
              <a:rPr lang="en-US" sz="1867" dirty="0"/>
              <a:t>examined under the microscope by a pathologist</a:t>
            </a:r>
          </a:p>
        </p:txBody>
      </p:sp>
      <p:pic>
        <p:nvPicPr>
          <p:cNvPr id="1028" name="Picture 4" descr="Distribution of Cases and Deaths for the 10 Most Common Cancers for Men pie charts for news story &quot;Cancer in Men: Prostate Cancer is #1 for 118 Countries Worldwide&quot;">
            <a:extLst>
              <a:ext uri="{FF2B5EF4-FFF2-40B4-BE49-F238E27FC236}">
                <a16:creationId xmlns:a16="http://schemas.microsoft.com/office/drawing/2014/main" id="{E30CB008-DF40-A67D-1B43-452903D7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20" y="1391613"/>
            <a:ext cx="6419729" cy="44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7C7A-EE56-A845-B365-67736FC26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52" y="2003508"/>
            <a:ext cx="6773333" cy="806937"/>
          </a:xfrm>
        </p:spPr>
        <p:txBody>
          <a:bodyPr/>
          <a:lstStyle/>
          <a:p>
            <a:pPr marL="0" lvl="2" indent="0">
              <a:buNone/>
            </a:pPr>
            <a:r>
              <a:rPr lang="en-US" b="1" dirty="0">
                <a:solidFill>
                  <a:srgbClr val="FF0000"/>
                </a:solidFill>
              </a:rPr>
              <a:t>Prostate Cancer </a:t>
            </a:r>
            <a:r>
              <a:rPr lang="en-US" dirty="0">
                <a:solidFill>
                  <a:schemeClr val="tx1"/>
                </a:solidFill>
              </a:rPr>
              <a:t>is the second most diagnosed non-skin cancer in men worldwide (1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in the US) </a:t>
            </a:r>
          </a:p>
          <a:p>
            <a:pPr marL="0" lvl="2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a human body&#10;&#10;AI-generated content may be incorrect.">
            <a:extLst>
              <a:ext uri="{FF2B5EF4-FFF2-40B4-BE49-F238E27FC236}">
                <a16:creationId xmlns:a16="http://schemas.microsoft.com/office/drawing/2014/main" id="{D15C1025-8C66-800E-1F88-54D44547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754" y="1264197"/>
            <a:ext cx="3988277" cy="3386537"/>
          </a:xfrm>
          <a:prstGeom prst="rect">
            <a:avLst/>
          </a:prstGeom>
        </p:spPr>
      </p:pic>
      <p:pic>
        <p:nvPicPr>
          <p:cNvPr id="10" name="Picture 9" descr="A close-up of a red and white cell&#10;&#10;AI-generated content may be incorrect.">
            <a:extLst>
              <a:ext uri="{FF2B5EF4-FFF2-40B4-BE49-F238E27FC236}">
                <a16:creationId xmlns:a16="http://schemas.microsoft.com/office/drawing/2014/main" id="{4961B924-CB38-D00B-C387-061454830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160" y="4618861"/>
            <a:ext cx="5850288" cy="14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0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61FFB9-8235-FC3B-E000-35139D9A5150}"/>
              </a:ext>
            </a:extLst>
          </p:cNvPr>
          <p:cNvSpPr txBox="1"/>
          <p:nvPr/>
        </p:nvSpPr>
        <p:spPr>
          <a:xfrm>
            <a:off x="588334" y="0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and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37231-D8B8-07A2-BDB8-C98E420AF48F}"/>
              </a:ext>
            </a:extLst>
          </p:cNvPr>
          <p:cNvSpPr txBox="1"/>
          <p:nvPr/>
        </p:nvSpPr>
        <p:spPr>
          <a:xfrm>
            <a:off x="408791" y="645459"/>
            <a:ext cx="113493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 familiarity with semantic segmentation using supervised and unsupervised machine learning on prostate cancer biopsy tissue imaging data from the PANDA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associated tools and frameworks for image processing, visualization, and deep learning (PyTorch, OpenCV, NumPy, tifffile,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applied hyper-parameter tuning (Optuna) for machine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dataset preparation using PyTorch dataset class and data loaders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data normalization and image data augmentation techniques for dataset size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intuition behind loss functions and evaluation metrics to train and assess semantic segmentation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unsupervised image segmentation using K-means clustering, which does not rely on labelled data to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2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8EEF00-A2DE-B755-225C-B6E2289ABFC2}"/>
              </a:ext>
            </a:extLst>
          </p:cNvPr>
          <p:cNvSpPr txBox="1"/>
          <p:nvPr/>
        </p:nvSpPr>
        <p:spPr>
          <a:xfrm>
            <a:off x="588334" y="0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and Motivation for Semantic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2D1FE-4E36-F004-9FA6-050FF74F0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711" y="653528"/>
            <a:ext cx="2242204" cy="2267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51FFB-1006-A46D-380C-1567FDA4A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209" y="3937447"/>
            <a:ext cx="2267025" cy="2267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A5F65-5CCB-1305-B7A6-E661D8F5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13" y="3933812"/>
            <a:ext cx="2275452" cy="226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CC65-3E67-3AE8-C9BB-AA0055611E33}"/>
              </a:ext>
            </a:extLst>
          </p:cNvPr>
          <p:cNvSpPr txBox="1"/>
          <p:nvPr/>
        </p:nvSpPr>
        <p:spPr>
          <a:xfrm>
            <a:off x="8927293" y="2920553"/>
            <a:ext cx="162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50CB2-9CCD-8BA5-B7C0-63EA5EC9FA81}"/>
              </a:ext>
            </a:extLst>
          </p:cNvPr>
          <p:cNvSpPr txBox="1"/>
          <p:nvPr/>
        </p:nvSpPr>
        <p:spPr>
          <a:xfrm>
            <a:off x="8631403" y="6198061"/>
            <a:ext cx="26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3-class segmentation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12A7B-93B3-B9D3-8B23-1BE08EAA0CF9}"/>
              </a:ext>
            </a:extLst>
          </p:cNvPr>
          <p:cNvCxnSpPr>
            <a:stCxn id="8" idx="2"/>
          </p:cNvCxnSpPr>
          <p:nvPr/>
        </p:nvCxnSpPr>
        <p:spPr>
          <a:xfrm>
            <a:off x="9741813" y="3289885"/>
            <a:ext cx="0" cy="453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5DFE25-533D-318D-CF31-3E6C9EE2DC6E}"/>
              </a:ext>
            </a:extLst>
          </p:cNvPr>
          <p:cNvSpPr txBox="1"/>
          <p:nvPr/>
        </p:nvSpPr>
        <p:spPr>
          <a:xfrm>
            <a:off x="236668" y="537882"/>
            <a:ext cx="68526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Aims to classify each pixel in an image into a pre-defined class, grouping similar pixels together into meaningful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 every pixel in an image by a single class (hard label) or by a probability distribution over the classes (soft label)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 images in a relatively human-like manner by identifying spatial relationships between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data-driven segmentation model can contribute to standardizing whole-slide image annotation process by disease severity classes and mitigate ambiguation/inter-observer variability by providing consistent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Challenging area for pathology: Experienced experts often disagree on slide interpretation </a:t>
            </a:r>
          </a:p>
        </p:txBody>
      </p:sp>
    </p:spTree>
    <p:extLst>
      <p:ext uri="{BB962C8B-B14F-4D97-AF65-F5344CB8AC3E}">
        <p14:creationId xmlns:p14="http://schemas.microsoft.com/office/powerpoint/2010/main" val="218299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5103BB4-A57F-EAC6-ABD5-D1E392524874}"/>
              </a:ext>
            </a:extLst>
          </p:cNvPr>
          <p:cNvSpPr txBox="1"/>
          <p:nvPr/>
        </p:nvSpPr>
        <p:spPr>
          <a:xfrm>
            <a:off x="290623" y="95693"/>
            <a:ext cx="108452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(PANDA challenge)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 the severity of prostate cancer from microscopy scans of prostate biopsy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10,616 digitized biopsies in total, collected from two sites (Radboud and Karolinska)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Biopsy specimens are characterized into one of five groups (Radboud)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AB1157-307D-0CCD-1DF6-8E286B614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66" y="2949883"/>
            <a:ext cx="4813560" cy="1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2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D4CAF6-9C10-3C72-5C9E-87BCF9F8EE56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(Presence and Distribution of Classes in Images and Masks)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9DEF7-4B1B-69C7-C251-0979B0C4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4117"/>
            <a:ext cx="3296622" cy="2455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F0179-D451-335A-BE43-6B08DC5E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279" y="645906"/>
            <a:ext cx="3296622" cy="2352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7433EE-1417-D965-067C-FB10E82472B2}"/>
              </a:ext>
            </a:extLst>
          </p:cNvPr>
          <p:cNvSpPr txBox="1"/>
          <p:nvPr/>
        </p:nvSpPr>
        <p:spPr>
          <a:xfrm>
            <a:off x="3496235" y="1398494"/>
            <a:ext cx="56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A6B64-9936-D684-C310-FB809DA92CDE}"/>
              </a:ext>
            </a:extLst>
          </p:cNvPr>
          <p:cNvSpPr txBox="1"/>
          <p:nvPr/>
        </p:nvSpPr>
        <p:spPr>
          <a:xfrm>
            <a:off x="7123355" y="1398494"/>
            <a:ext cx="56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C554A-1CB2-FC16-CAFC-1B56E0B3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47" y="594117"/>
            <a:ext cx="3543047" cy="2547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200455-F7FF-1FCC-6FB5-5FF31D2F5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05" y="3184075"/>
            <a:ext cx="5083885" cy="3028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CE636-93EB-A46B-A2C0-F7A6241AC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767" y="3181274"/>
            <a:ext cx="5083885" cy="30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47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910</Words>
  <Application>Microsoft Macintosh PowerPoint</Application>
  <PresentationFormat>Widescreen</PresentationFormat>
  <Paragraphs>140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Inter</vt:lpstr>
      <vt:lpstr>Times New Roman</vt:lpstr>
      <vt:lpstr>Office Theme</vt:lpstr>
      <vt:lpstr>PowerPoint Presentation</vt:lpstr>
      <vt:lpstr>Prostate Cancer &amp; Gleason Grading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211</cp:revision>
  <dcterms:created xsi:type="dcterms:W3CDTF">2025-03-03T19:28:50Z</dcterms:created>
  <dcterms:modified xsi:type="dcterms:W3CDTF">2025-04-15T20:40:58Z</dcterms:modified>
</cp:coreProperties>
</file>